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56" r:id="rId3"/>
    <p:sldId id="262" r:id="rId4"/>
    <p:sldId id="257" r:id="rId5"/>
    <p:sldId id="258" r:id="rId6"/>
    <p:sldId id="259" r:id="rId7"/>
    <p:sldId id="275" r:id="rId8"/>
    <p:sldId id="276" r:id="rId9"/>
    <p:sldId id="264" r:id="rId10"/>
    <p:sldId id="261" r:id="rId11"/>
    <p:sldId id="265" r:id="rId12"/>
    <p:sldId id="266" r:id="rId13"/>
    <p:sldId id="267" r:id="rId14"/>
    <p:sldId id="273" r:id="rId15"/>
    <p:sldId id="274" r:id="rId16"/>
    <p:sldId id="268" r:id="rId17"/>
    <p:sldId id="270" r:id="rId18"/>
    <p:sldId id="269" r:id="rId19"/>
    <p:sldId id="271" r:id="rId2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 snapToGrid="0" snapToObjects="1">
      <p:cViewPr>
        <p:scale>
          <a:sx n="66" d="100"/>
          <a:sy n="66" d="100"/>
        </p:scale>
        <p:origin x="-149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B8B4-05D6-3A43-9760-34B11F5FF09A}" type="datetimeFigureOut">
              <a:rPr lang="es-ES" smtClean="0"/>
              <a:t>25/06/2016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A303-73E0-C94E-AE4A-D246E3AFD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0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B8B4-05D6-3A43-9760-34B11F5FF09A}" type="datetimeFigureOut">
              <a:rPr lang="es-ES" smtClean="0"/>
              <a:t>25/06/2016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A303-73E0-C94E-AE4A-D246E3AFD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56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B8B4-05D6-3A43-9760-34B11F5FF09A}" type="datetimeFigureOut">
              <a:rPr lang="es-ES" smtClean="0"/>
              <a:t>25/06/2016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A303-73E0-C94E-AE4A-D246E3AFD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61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B8B4-05D6-3A43-9760-34B11F5FF09A}" type="datetimeFigureOut">
              <a:rPr lang="es-ES" smtClean="0"/>
              <a:t>25/06/2016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A303-73E0-C94E-AE4A-D246E3AFD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440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B8B4-05D6-3A43-9760-34B11F5FF09A}" type="datetimeFigureOut">
              <a:rPr lang="es-ES" smtClean="0"/>
              <a:t>25/06/2016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A303-73E0-C94E-AE4A-D246E3AFD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73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B8B4-05D6-3A43-9760-34B11F5FF09A}" type="datetimeFigureOut">
              <a:rPr lang="es-ES" smtClean="0"/>
              <a:t>25/06/2016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A303-73E0-C94E-AE4A-D246E3AFD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27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B8B4-05D6-3A43-9760-34B11F5FF09A}" type="datetimeFigureOut">
              <a:rPr lang="es-ES" smtClean="0"/>
              <a:t>25/06/2016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A303-73E0-C94E-AE4A-D246E3AFD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44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B8B4-05D6-3A43-9760-34B11F5FF09A}" type="datetimeFigureOut">
              <a:rPr lang="es-ES" smtClean="0"/>
              <a:t>25/06/2016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A303-73E0-C94E-AE4A-D246E3AFD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628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B8B4-05D6-3A43-9760-34B11F5FF09A}" type="datetimeFigureOut">
              <a:rPr lang="es-ES" smtClean="0"/>
              <a:t>25/06/2016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A303-73E0-C94E-AE4A-D246E3AFD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29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B8B4-05D6-3A43-9760-34B11F5FF09A}" type="datetimeFigureOut">
              <a:rPr lang="es-ES" smtClean="0"/>
              <a:t>25/06/2016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A303-73E0-C94E-AE4A-D246E3AFD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71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B8B4-05D6-3A43-9760-34B11F5FF09A}" type="datetimeFigureOut">
              <a:rPr lang="es-ES" smtClean="0"/>
              <a:t>25/06/2016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A303-73E0-C94E-AE4A-D246E3AFD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626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BB8B4-05D6-3A43-9760-34B11F5FF09A}" type="datetimeFigureOut">
              <a:rPr lang="es-ES" smtClean="0"/>
              <a:t>25/06/2016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EA303-73E0-C94E-AE4A-D246E3AFD7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97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688" y="159657"/>
            <a:ext cx="6926408" cy="6766008"/>
          </a:xfrm>
        </p:spPr>
      </p:pic>
    </p:spTree>
    <p:extLst>
      <p:ext uri="{BB962C8B-B14F-4D97-AF65-F5344CB8AC3E}">
        <p14:creationId xmlns:p14="http://schemas.microsoft.com/office/powerpoint/2010/main" val="67601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Captura de pantalla 2016-05-27 a las 17.36.1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604" r="-28604"/>
          <a:stretch>
            <a:fillRect/>
          </a:stretch>
        </p:blipFill>
        <p:spPr/>
      </p:pic>
      <p:sp>
        <p:nvSpPr>
          <p:cNvPr id="5" name="CuadroTexto 4"/>
          <p:cNvSpPr txBox="1"/>
          <p:nvPr/>
        </p:nvSpPr>
        <p:spPr>
          <a:xfrm>
            <a:off x="2386581" y="6230000"/>
            <a:ext cx="2884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Novo, Arce y </a:t>
            </a:r>
            <a:r>
              <a:rPr lang="es-ES" dirty="0" err="1" smtClean="0"/>
              <a:t>Rodriguez</a:t>
            </a:r>
            <a:r>
              <a:rPr lang="es-ES" dirty="0" smtClean="0"/>
              <a:t> 2003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7022746" y="40411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7" name="Imagen 6" descr="LOGOFINAL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285" y="260914"/>
            <a:ext cx="2741515" cy="72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8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Conflictos en la separación o Divorcio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Conflicto de lealtades</a:t>
            </a:r>
          </a:p>
          <a:p>
            <a:r>
              <a:rPr lang="es-ES" dirty="0" smtClean="0"/>
              <a:t>Conflictos por ausencia de un progenitor</a:t>
            </a:r>
          </a:p>
          <a:p>
            <a:r>
              <a:rPr lang="es-ES" dirty="0" smtClean="0"/>
              <a:t>Conflictos de invalidación parental</a:t>
            </a:r>
            <a:endParaRPr lang="es-ES" dirty="0"/>
          </a:p>
        </p:txBody>
      </p:sp>
      <p:pic>
        <p:nvPicPr>
          <p:cNvPr id="4" name="Imagen 3" descr="7863078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844" y="3887229"/>
            <a:ext cx="5599156" cy="2970771"/>
          </a:xfrm>
          <a:prstGeom prst="rect">
            <a:avLst/>
          </a:prstGeom>
        </p:spPr>
      </p:pic>
      <p:pic>
        <p:nvPicPr>
          <p:cNvPr id="5" name="Imagen 4" descr="LOGOFINAL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017" y="274638"/>
            <a:ext cx="3062947" cy="81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8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35044"/>
            <a:ext cx="7777691" cy="78259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¿Qué Posición adopta el niño?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Niño híper maduro</a:t>
            </a:r>
          </a:p>
          <a:p>
            <a:r>
              <a:rPr lang="es-ES" dirty="0" smtClean="0"/>
              <a:t>Niño dividido</a:t>
            </a:r>
          </a:p>
          <a:p>
            <a:r>
              <a:rPr lang="es-ES" dirty="0" smtClean="0"/>
              <a:t>Niño mensajero</a:t>
            </a:r>
          </a:p>
          <a:p>
            <a:r>
              <a:rPr lang="es-ES" dirty="0" smtClean="0"/>
              <a:t>Niño espía</a:t>
            </a:r>
          </a:p>
          <a:p>
            <a:r>
              <a:rPr lang="es-ES" dirty="0" smtClean="0"/>
              <a:t>Niño colchón</a:t>
            </a:r>
          </a:p>
          <a:p>
            <a:r>
              <a:rPr lang="es-ES" dirty="0" smtClean="0"/>
              <a:t>Niño confidente</a:t>
            </a:r>
          </a:p>
          <a:p>
            <a:r>
              <a:rPr lang="es-ES" dirty="0" smtClean="0"/>
              <a:t>Niño victima del sacrificio del padre o de la madre</a:t>
            </a:r>
            <a:endParaRPr lang="es-ES" dirty="0"/>
          </a:p>
        </p:txBody>
      </p:sp>
      <p:pic>
        <p:nvPicPr>
          <p:cNvPr id="4" name="Imagen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580" y="2004319"/>
            <a:ext cx="2924220" cy="3157440"/>
          </a:xfrm>
          <a:prstGeom prst="rect">
            <a:avLst/>
          </a:prstGeom>
        </p:spPr>
      </p:pic>
      <p:pic>
        <p:nvPicPr>
          <p:cNvPr id="5" name="Imagen 4" descr="LOGOFINAL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197" y="349105"/>
            <a:ext cx="3270146" cy="86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92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00676"/>
            <a:ext cx="7508326" cy="41696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Factores protectores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Capacidad de adaptación personal de los hijos.</a:t>
            </a:r>
          </a:p>
          <a:p>
            <a:r>
              <a:rPr lang="es-ES" dirty="0" smtClean="0"/>
              <a:t>Manejo adecuado del proceso de separación conyugal.</a:t>
            </a:r>
          </a:p>
          <a:p>
            <a:r>
              <a:rPr lang="es-ES" dirty="0" smtClean="0"/>
              <a:t>Presencia de relaciones madre-hijo y padre-hijo positivas.</a:t>
            </a:r>
          </a:p>
          <a:p>
            <a:r>
              <a:rPr lang="es-ES" dirty="0" smtClean="0"/>
              <a:t>Intervenciones efectivas realizadas por educadores, abuelos, colegio y red social.</a:t>
            </a:r>
            <a:endParaRPr lang="es-ES" dirty="0"/>
          </a:p>
        </p:txBody>
      </p:sp>
      <p:pic>
        <p:nvPicPr>
          <p:cNvPr id="5" name="Imagen 4" descr="LOGOFINAL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451" y="337953"/>
            <a:ext cx="3280372" cy="87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5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>
              <a:lnSpc>
                <a:spcPct val="115000"/>
              </a:lnSpc>
              <a:spcBef>
                <a:spcPts val="1000"/>
              </a:spcBef>
            </a:pPr>
            <a:r>
              <a:rPr lang="es-CL" sz="2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L" sz="2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2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L" sz="2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2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L" sz="2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2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HABILIDADES PARENTALES</a:t>
            </a:r>
            <a:r>
              <a:rPr lang="es-ES" sz="2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2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413501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C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habilidades parentales </a:t>
            </a:r>
            <a:r>
              <a:rPr lang="es-CL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va a entender como las capacidades </a:t>
            </a:r>
            <a:r>
              <a:rPr lang="es-C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s-CL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poseen los padres </a:t>
            </a:r>
            <a:r>
              <a:rPr lang="es-C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para: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s-C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cuidar, proteger y educar a sus hijos, </a:t>
            </a:r>
            <a:endParaRPr lang="es-CL" sz="24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C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s-CL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así puedan brindarles un desarrollo </a:t>
            </a:r>
            <a:r>
              <a:rPr lang="es-C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sano fisica y psiquicamente. </a:t>
            </a:r>
            <a:r>
              <a:rPr lang="es-CL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van a conformar desde la articulación de factores biológicos junto con la interacción con un contexto sociocultural y experiencias vitales. </a:t>
            </a:r>
            <a:endParaRPr lang="es-CL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CL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s-CL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Dantagnan</a:t>
            </a:r>
            <a:r>
              <a:rPr lang="es-CL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s-CL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Barudy</a:t>
            </a:r>
            <a:r>
              <a:rPr lang="es-CL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2007 citado en Barrera, Jara &amp; Mora, 2009)</a:t>
            </a:r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59242"/>
            <a:ext cx="1596953" cy="10987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1779" y="5326848"/>
            <a:ext cx="1832221" cy="1531152"/>
          </a:xfrm>
          <a:prstGeom prst="rect">
            <a:avLst/>
          </a:prstGeom>
        </p:spPr>
      </p:pic>
      <p:pic>
        <p:nvPicPr>
          <p:cNvPr id="6" name="Imagen 5" descr="LOGOFINAL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283" y="202888"/>
            <a:ext cx="2981539" cy="79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83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Empatía</a:t>
            </a:r>
          </a:p>
          <a:p>
            <a:r>
              <a:rPr lang="es-ES" dirty="0" smtClean="0"/>
              <a:t>Función de espejo ( </a:t>
            </a:r>
            <a:r>
              <a:rPr lang="es-ES" dirty="0" err="1" smtClean="0"/>
              <a:t>parentalidad</a:t>
            </a:r>
            <a:r>
              <a:rPr lang="es-ES" dirty="0" smtClean="0"/>
              <a:t> reflexiva)</a:t>
            </a:r>
          </a:p>
          <a:p>
            <a:r>
              <a:rPr lang="es-ES" dirty="0" smtClean="0"/>
              <a:t>Función socializadora</a:t>
            </a:r>
            <a:endParaRPr lang="es-ES" dirty="0"/>
          </a:p>
        </p:txBody>
      </p:sp>
      <p:pic>
        <p:nvPicPr>
          <p:cNvPr id="5" name="Imagen 4" descr="LOGOFINAL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283" y="183644"/>
            <a:ext cx="2981539" cy="791650"/>
          </a:xfrm>
          <a:prstGeom prst="rect">
            <a:avLst/>
          </a:prstGeom>
        </p:spPr>
      </p:pic>
      <p:pic>
        <p:nvPicPr>
          <p:cNvPr id="6" name="Imagen 5" descr="images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717" y="3539004"/>
            <a:ext cx="4983655" cy="285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108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19920"/>
            <a:ext cx="7700730" cy="6158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Cómo puede el colegio colaborar?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78000"/>
            <a:ext cx="8229600" cy="4348163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Considerar el triángulo </a:t>
            </a:r>
            <a:r>
              <a:rPr lang="es-ES" dirty="0" err="1" smtClean="0"/>
              <a:t>parento</a:t>
            </a:r>
            <a:r>
              <a:rPr lang="es-ES" dirty="0" smtClean="0"/>
              <a:t>-filial como la base fundamental en el funcionamiento psíquico y emocional del niño.</a:t>
            </a:r>
          </a:p>
          <a:p>
            <a:r>
              <a:rPr lang="es-ES" dirty="0" smtClean="0"/>
              <a:t>Realizar reuniones con ambos padres  informándoles del funcionamiento integral del niño.</a:t>
            </a:r>
          </a:p>
          <a:p>
            <a:r>
              <a:rPr lang="es-ES" dirty="0" smtClean="0"/>
              <a:t>Estar atento a las señales emocionales, conductuales, cognitivas  del niño y derivar a tiempo.</a:t>
            </a:r>
            <a:endParaRPr lang="es-ES" dirty="0"/>
          </a:p>
        </p:txBody>
      </p:sp>
      <p:pic>
        <p:nvPicPr>
          <p:cNvPr id="5" name="Imagen 4" descr="LOGOFINAL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199" y="203247"/>
            <a:ext cx="3135422" cy="83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31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6440" y="615800"/>
            <a:ext cx="7604528" cy="80183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Cómo </a:t>
            </a:r>
            <a:r>
              <a:rPr lang="es-ES" dirty="0"/>
              <a:t>puede el colegio colaborar?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Facilitar acuerdos entre padres.</a:t>
            </a:r>
          </a:p>
          <a:p>
            <a:r>
              <a:rPr lang="es-ES" dirty="0" smtClean="0"/>
              <a:t>Permitir a ambos padres participar de la escolaridad del niño.</a:t>
            </a:r>
          </a:p>
          <a:p>
            <a:r>
              <a:rPr lang="es-ES" dirty="0" smtClean="0"/>
              <a:t>No generar alianzas con alguno de los padres.</a:t>
            </a:r>
          </a:p>
          <a:p>
            <a:r>
              <a:rPr lang="es-ES" dirty="0" smtClean="0"/>
              <a:t>Darse el tiempo de escuchar a ambos padres y comprender las distintas realidades.</a:t>
            </a:r>
          </a:p>
          <a:p>
            <a:r>
              <a:rPr lang="es-ES" dirty="0" smtClean="0"/>
              <a:t>Evitar la disociación vincular.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3" descr="LOGOFINAL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285" y="260914"/>
            <a:ext cx="2741515" cy="72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3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Cuando derivar?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Cuando las reuniones parentales son inviables es necesario que los padres que trabajen terapéuticamente la </a:t>
            </a:r>
            <a:r>
              <a:rPr lang="es-ES" dirty="0" err="1" smtClean="0"/>
              <a:t>co</a:t>
            </a:r>
            <a:r>
              <a:rPr lang="es-ES" dirty="0" smtClean="0"/>
              <a:t> </a:t>
            </a:r>
            <a:r>
              <a:rPr lang="es-ES" dirty="0" err="1" smtClean="0"/>
              <a:t>parentalidad</a:t>
            </a:r>
            <a:r>
              <a:rPr lang="es-ES" dirty="0" smtClean="0"/>
              <a:t>.</a:t>
            </a:r>
          </a:p>
          <a:p>
            <a:r>
              <a:rPr lang="es-ES" dirty="0" smtClean="0"/>
              <a:t>Cuando aparecen señales como las que hemos mencionado emocional, cognitivas, conductuales, relacionales.</a:t>
            </a:r>
          </a:p>
          <a:p>
            <a:r>
              <a:rPr lang="es-ES" dirty="0" smtClean="0"/>
              <a:t>Cuando se observan severas disfunciones familiares.</a:t>
            </a:r>
          </a:p>
          <a:p>
            <a:endParaRPr lang="es-ES" dirty="0"/>
          </a:p>
        </p:txBody>
      </p:sp>
      <p:pic>
        <p:nvPicPr>
          <p:cNvPr id="4" name="Imagen 3" descr="LOGOFINAL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891" y="260914"/>
            <a:ext cx="2741515" cy="72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83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53651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 considerar…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Tomar conciencia de la responsabilidad que tiene el colegio en la prevención de patologías importantes en el desarrollo.</a:t>
            </a:r>
            <a:br>
              <a:rPr lang="es-ES" dirty="0" smtClean="0"/>
            </a:br>
            <a:r>
              <a:rPr lang="es-ES" dirty="0" smtClean="0"/>
              <a:t>La derivación escolar tiene la más alta tasa adherencia al tratamiento.</a:t>
            </a:r>
          </a:p>
          <a:p>
            <a:r>
              <a:rPr lang="es-ES" dirty="0" smtClean="0"/>
              <a:t>El colegio pasa a ser el testigo, su voz y quien debe proteger, cuidar, contener y facilitar que pueda recibir el apoyo necesario.</a:t>
            </a:r>
            <a:endParaRPr lang="es-ES" dirty="0"/>
          </a:p>
        </p:txBody>
      </p:sp>
      <p:pic>
        <p:nvPicPr>
          <p:cNvPr id="5" name="Imagen 4" descr="LOGOFINAL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285" y="260914"/>
            <a:ext cx="2741515" cy="72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515168"/>
            <a:ext cx="6400800" cy="1123632"/>
          </a:xfrm>
        </p:spPr>
        <p:txBody>
          <a:bodyPr>
            <a:normAutofit lnSpcReduction="10000"/>
          </a:bodyPr>
          <a:lstStyle/>
          <a:p>
            <a:r>
              <a:rPr lang="es-ES" b="1" dirty="0" smtClean="0"/>
              <a:t>Segundo Encuentro 2016</a:t>
            </a:r>
          </a:p>
          <a:p>
            <a:r>
              <a:rPr lang="es-ES" b="1" dirty="0" smtClean="0"/>
              <a:t> Red Colegios Zona Oriente</a:t>
            </a:r>
            <a:endParaRPr lang="es-ES" b="1" dirty="0"/>
          </a:p>
        </p:txBody>
      </p:sp>
      <p:pic>
        <p:nvPicPr>
          <p:cNvPr id="4" name="Imagen 3" descr="LOGOFINAL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004" y="1750140"/>
            <a:ext cx="6400800" cy="169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5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4932" y="1308577"/>
            <a:ext cx="8051867" cy="31559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dirty="0"/>
          </a:p>
          <a:p>
            <a:r>
              <a:rPr lang="es-ES" sz="3600" dirty="0" smtClean="0"/>
              <a:t>“ Más que el divorcio en sí, es el </a:t>
            </a:r>
            <a:r>
              <a:rPr lang="es-ES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Lugar que el niño ocupa en el conflicto de sus padres es el determinante de su  </a:t>
            </a:r>
            <a:r>
              <a:rPr lang="es-ES" sz="3600" b="1" i="1" dirty="0" smtClean="0">
                <a:solidFill>
                  <a:srgbClr val="558ED5"/>
                </a:solidFill>
              </a:rPr>
              <a:t>evolución psicológica</a:t>
            </a:r>
            <a:r>
              <a:rPr lang="es-ES" i="1" dirty="0" smtClean="0"/>
              <a:t>”</a:t>
            </a:r>
          </a:p>
          <a:p>
            <a:pPr marL="0" indent="0">
              <a:buNone/>
            </a:pPr>
            <a:r>
              <a:rPr lang="es-ES" i="1" dirty="0" smtClean="0"/>
              <a:t>( Tejedor M.A 2012)</a:t>
            </a:r>
            <a:endParaRPr lang="es-ES" i="1" dirty="0"/>
          </a:p>
        </p:txBody>
      </p:sp>
      <p:pic>
        <p:nvPicPr>
          <p:cNvPr id="5" name="Imagen 4" descr="Hrhlp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926" y="4033190"/>
            <a:ext cx="4791251" cy="2742467"/>
          </a:xfrm>
          <a:prstGeom prst="rect">
            <a:avLst/>
          </a:prstGeom>
        </p:spPr>
      </p:pic>
      <p:pic>
        <p:nvPicPr>
          <p:cNvPr id="7" name="Imagen 6" descr="LOGOFINAL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271" y="500338"/>
            <a:ext cx="2732528" cy="72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La Familia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sz="4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Definición</a:t>
            </a:r>
          </a:p>
          <a:p>
            <a:pPr marL="0" indent="0">
              <a:buNone/>
            </a:pPr>
            <a:r>
              <a:rPr lang="es-CL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Nú</a:t>
            </a:r>
            <a:r>
              <a:rPr lang="es-CL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cleo de reproducción, subsistema de integración social, espacio de convivencia afectiva, cuidado, protección y formación socializadora para los niños</a:t>
            </a:r>
            <a:r>
              <a:rPr lang="es-CL" sz="28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(Zicavo, N. Fuentealba. 2012)</a:t>
            </a:r>
            <a:endParaRPr lang="es-ES" sz="2800" dirty="0" smtClean="0"/>
          </a:p>
          <a:p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951588" y="4283349"/>
            <a:ext cx="1107583" cy="4636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kern="1200" dirty="0" smtClean="0"/>
              <a:t>Padre</a:t>
            </a:r>
            <a:endParaRPr lang="es-ES" kern="1200" dirty="0"/>
          </a:p>
        </p:txBody>
      </p:sp>
      <p:sp>
        <p:nvSpPr>
          <p:cNvPr id="5" name="Elipse 4"/>
          <p:cNvSpPr/>
          <p:nvPr/>
        </p:nvSpPr>
        <p:spPr>
          <a:xfrm>
            <a:off x="4643447" y="4315128"/>
            <a:ext cx="1250759" cy="541181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kern="1200" dirty="0" smtClean="0"/>
              <a:t>Madre</a:t>
            </a:r>
            <a:endParaRPr lang="es-ES" kern="12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2609557" y="5546614"/>
            <a:ext cx="1366918" cy="57954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kern="1200" dirty="0" smtClean="0">
                <a:solidFill>
                  <a:schemeClr val="tx1"/>
                </a:solidFill>
              </a:rPr>
              <a:t>Hijo/a (s)</a:t>
            </a:r>
            <a:endParaRPr lang="es-ES" kern="1200" dirty="0">
              <a:solidFill>
                <a:schemeClr val="tx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869627" y="4315128"/>
            <a:ext cx="940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kern="1200" dirty="0"/>
              <a:t>p</a:t>
            </a:r>
            <a:r>
              <a:rPr lang="es-ES" kern="1200" dirty="0" smtClean="0"/>
              <a:t>areja</a:t>
            </a:r>
            <a:endParaRPr lang="es-ES" kern="1200" dirty="0"/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2657061" y="4730826"/>
            <a:ext cx="131941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2657061" y="4315128"/>
            <a:ext cx="131941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1232899" y="4856309"/>
            <a:ext cx="1045201" cy="9057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H="1">
            <a:off x="4358255" y="5060634"/>
            <a:ext cx="994759" cy="9235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Imagen 12" descr="LOGOFINAL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014" y="236151"/>
            <a:ext cx="2732528" cy="72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0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Actualmente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La ruptura de pareja y el divorcio tienen una serie </a:t>
            </a:r>
            <a:r>
              <a:rPr lang="es-ES" u="sng" dirty="0" smtClean="0"/>
              <a:t>de efectos negativos </a:t>
            </a:r>
            <a:r>
              <a:rPr lang="es-ES" dirty="0" smtClean="0"/>
              <a:t>para el bienestar de padres y niños (Amato y </a:t>
            </a:r>
            <a:r>
              <a:rPr lang="es-ES" dirty="0" err="1" smtClean="0"/>
              <a:t>Booth</a:t>
            </a:r>
            <a:r>
              <a:rPr lang="es-ES" dirty="0" smtClean="0"/>
              <a:t> 2001)</a:t>
            </a:r>
          </a:p>
          <a:p>
            <a:pPr marL="0" indent="0">
              <a:buNone/>
            </a:pPr>
            <a:r>
              <a:rPr lang="es-ES" dirty="0" smtClean="0"/>
              <a:t>Pero también hay </a:t>
            </a:r>
            <a:r>
              <a:rPr lang="es-ES" u="sng" dirty="0" smtClean="0"/>
              <a:t>efectos beneficiosos</a:t>
            </a:r>
            <a:r>
              <a:rPr lang="es-ES" dirty="0" smtClean="0"/>
              <a:t>; donde existía un ambiente de violencia, abuso y malos tratos, junto a la insatisfacción marital sostenida que deteriora la salud mental y física de las personas (</a:t>
            </a:r>
            <a:r>
              <a:rPr lang="es-ES" dirty="0" err="1" smtClean="0"/>
              <a:t>Gottman</a:t>
            </a:r>
            <a:r>
              <a:rPr lang="es-ES" dirty="0" smtClean="0"/>
              <a:t> 1995)</a:t>
            </a:r>
            <a:endParaRPr lang="es-ES" dirty="0"/>
          </a:p>
        </p:txBody>
      </p:sp>
      <p:pic>
        <p:nvPicPr>
          <p:cNvPr id="5" name="Imagen 4" descr="LOGOFINAL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636" y="137571"/>
            <a:ext cx="2732528" cy="72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 En Chile</a:t>
            </a:r>
            <a:r>
              <a:rPr lang="es-ES" b="1" dirty="0" smtClean="0"/>
              <a:t>…</a:t>
            </a:r>
            <a:endParaRPr lang="es-ES" dirty="0" smtClean="0"/>
          </a:p>
          <a:p>
            <a:r>
              <a:rPr lang="es-ES" dirty="0" smtClean="0"/>
              <a:t>Un </a:t>
            </a:r>
            <a:r>
              <a:rPr lang="es-ES" dirty="0"/>
              <a:t>50% de los matrimonios que se realizan a partir de 1980 termina en separación </a:t>
            </a:r>
          </a:p>
          <a:p>
            <a:pPr marL="0" indent="0">
              <a:buNone/>
            </a:pPr>
            <a:r>
              <a:rPr lang="es-ES" dirty="0"/>
              <a:t>   ( Quijada, Sanhueza, Bravo 2007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El 19,2% de los matrimonios se divorcia en los primeros 5 años de relación (INE 2012)</a:t>
            </a:r>
            <a:endParaRPr lang="es-ES" dirty="0"/>
          </a:p>
        </p:txBody>
      </p:sp>
      <p:pic>
        <p:nvPicPr>
          <p:cNvPr id="5" name="Imagen 4" descr="LOGOFINAL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015" y="274638"/>
            <a:ext cx="2732528" cy="72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1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45" y="563296"/>
            <a:ext cx="8773622" cy="5851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7501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0170"/>
            <a:ext cx="8619699" cy="6607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5003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6256" y="484643"/>
            <a:ext cx="7886700" cy="1325563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prstClr val="black"/>
                </a:solidFill>
              </a:rPr>
              <a:t/>
            </a:r>
            <a:br>
              <a:rPr lang="es-ES" sz="3200" dirty="0" smtClean="0">
                <a:solidFill>
                  <a:prstClr val="black"/>
                </a:solidFill>
              </a:rPr>
            </a:br>
            <a:r>
              <a:rPr lang="es-ES" sz="3200" dirty="0" smtClean="0">
                <a:solidFill>
                  <a:prstClr val="black"/>
                </a:solidFill>
              </a:rPr>
              <a:t/>
            </a:r>
            <a:br>
              <a:rPr lang="es-ES" sz="3200" dirty="0" smtClean="0">
                <a:solidFill>
                  <a:prstClr val="black"/>
                </a:solidFill>
              </a:rPr>
            </a:br>
            <a:r>
              <a:rPr lang="es-ES" sz="3200" dirty="0" smtClean="0">
                <a:solidFill>
                  <a:prstClr val="black"/>
                </a:solidFill>
              </a:rPr>
              <a:t>¿</a:t>
            </a:r>
            <a:r>
              <a:rPr lang="es-ES" sz="3200" dirty="0">
                <a:solidFill>
                  <a:prstClr val="black"/>
                </a:solidFill>
              </a:rPr>
              <a:t>Qué pasa cuando hay </a:t>
            </a:r>
            <a:r>
              <a:rPr lang="es-ES" sz="3200" dirty="0" smtClean="0">
                <a:solidFill>
                  <a:prstClr val="black"/>
                </a:solidFill>
              </a:rPr>
              <a:t>quiebre en la </a:t>
            </a:r>
            <a:r>
              <a:rPr lang="es-ES" sz="3200" dirty="0" smtClean="0"/>
              <a:t>pareja?</a:t>
            </a:r>
            <a:endParaRPr lang="es-ES" sz="3200" dirty="0"/>
          </a:p>
        </p:txBody>
      </p:sp>
      <p:sp>
        <p:nvSpPr>
          <p:cNvPr id="4" name="Rectángulo 3"/>
          <p:cNvSpPr/>
          <p:nvPr/>
        </p:nvSpPr>
        <p:spPr>
          <a:xfrm>
            <a:off x="2187372" y="3949564"/>
            <a:ext cx="830687" cy="4636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prstClr val="white"/>
                </a:solidFill>
              </a:rPr>
              <a:t>Padre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4278923" y="3895015"/>
            <a:ext cx="1011116" cy="559754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prstClr val="white"/>
                </a:solidFill>
              </a:rPr>
              <a:t>Madre</a:t>
            </a:r>
            <a:endParaRPr lang="es-ES" dirty="0">
              <a:solidFill>
                <a:prstClr val="white"/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>
            <a:off x="3238152" y="3949563"/>
            <a:ext cx="98956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3469391" y="3966905"/>
            <a:ext cx="792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prstClr val="black"/>
                </a:solidFill>
              </a:rPr>
              <a:t>p</a:t>
            </a:r>
            <a:r>
              <a:rPr lang="es-ES" dirty="0" smtClean="0">
                <a:solidFill>
                  <a:prstClr val="black"/>
                </a:solidFill>
              </a:rPr>
              <a:t>areja</a:t>
            </a:r>
            <a:endParaRPr lang="es-ES" dirty="0">
              <a:solidFill>
                <a:prstClr val="black"/>
              </a:solidFill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3218008" y="4367580"/>
            <a:ext cx="98956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3269418" y="4525300"/>
            <a:ext cx="1025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prstClr val="black"/>
                </a:solidFill>
              </a:rPr>
              <a:t>padres</a:t>
            </a: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3218008" y="5148331"/>
            <a:ext cx="913796" cy="57954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prstClr val="black"/>
                </a:solidFill>
              </a:rPr>
              <a:t>Hijo/a (s)</a:t>
            </a:r>
            <a:endParaRPr lang="es-ES" dirty="0">
              <a:solidFill>
                <a:prstClr val="black"/>
              </a:solidFill>
            </a:endParaRPr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2393370" y="4459902"/>
            <a:ext cx="783901" cy="9057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H="1">
            <a:off x="4153537" y="4462027"/>
            <a:ext cx="746069" cy="9235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Marcador de contenido 17"/>
          <p:cNvSpPr>
            <a:spLocks noGrp="1"/>
          </p:cNvSpPr>
          <p:nvPr>
            <p:ph idx="1"/>
          </p:nvPr>
        </p:nvSpPr>
        <p:spPr>
          <a:xfrm>
            <a:off x="547977" y="1847333"/>
            <a:ext cx="7359471" cy="1335163"/>
          </a:xfrm>
        </p:spPr>
        <p:txBody>
          <a:bodyPr>
            <a:normAutofit fontScale="47500" lnSpcReduction="20000"/>
          </a:bodyPr>
          <a:lstStyle/>
          <a:p>
            <a:pPr lvl="6"/>
            <a:endParaRPr lang="es-ES" sz="3600" dirty="0" smtClean="0"/>
          </a:p>
          <a:p>
            <a:pPr lvl="6"/>
            <a:endParaRPr lang="es-ES" sz="3600" dirty="0" smtClean="0"/>
          </a:p>
          <a:p>
            <a:pPr lvl="6"/>
            <a:r>
              <a:rPr lang="es-ES" sz="5100" b="1" dirty="0" smtClean="0">
                <a:solidFill>
                  <a:srgbClr val="558ED5"/>
                </a:solidFill>
              </a:rPr>
              <a:t>Dejamos de ser pareja</a:t>
            </a:r>
          </a:p>
          <a:p>
            <a:pPr lvl="6"/>
            <a:r>
              <a:rPr lang="es-ES" sz="5100" b="1" dirty="0" smtClean="0">
                <a:solidFill>
                  <a:srgbClr val="558ED5"/>
                </a:solidFill>
              </a:rPr>
              <a:t>No dejamos de ser padres</a:t>
            </a:r>
            <a:endParaRPr lang="es-ES" sz="5100" b="1" dirty="0">
              <a:solidFill>
                <a:srgbClr val="558ED5"/>
              </a:solidFill>
            </a:endParaRPr>
          </a:p>
        </p:txBody>
      </p:sp>
      <p:sp>
        <p:nvSpPr>
          <p:cNvPr id="3" name="Franja diagonal 2"/>
          <p:cNvSpPr/>
          <p:nvPr/>
        </p:nvSpPr>
        <p:spPr>
          <a:xfrm flipH="1" flipV="1">
            <a:off x="3472739" y="3597513"/>
            <a:ext cx="243010" cy="450014"/>
          </a:xfrm>
          <a:prstGeom prst="diagStrip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096" y="3572870"/>
            <a:ext cx="256055" cy="481626"/>
          </a:xfrm>
          <a:prstGeom prst="rect">
            <a:avLst/>
          </a:prstGeom>
        </p:spPr>
      </p:pic>
      <p:pic>
        <p:nvPicPr>
          <p:cNvPr id="15" name="Imagen 14" descr="LOGOFINAL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285" y="260914"/>
            <a:ext cx="2741515" cy="72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28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511</Words>
  <Application>Microsoft Office PowerPoint</Application>
  <PresentationFormat>Presentación en pantalla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Presentación de PowerPoint</vt:lpstr>
      <vt:lpstr>Presentación de PowerPoint</vt:lpstr>
      <vt:lpstr>Presentación de PowerPoint</vt:lpstr>
      <vt:lpstr> La Familia</vt:lpstr>
      <vt:lpstr>  Actualmente </vt:lpstr>
      <vt:lpstr>  </vt:lpstr>
      <vt:lpstr>Presentación de PowerPoint</vt:lpstr>
      <vt:lpstr>Presentación de PowerPoint</vt:lpstr>
      <vt:lpstr>  ¿Qué pasa cuando hay quiebre en la pareja?</vt:lpstr>
      <vt:lpstr>Presentación de PowerPoint</vt:lpstr>
      <vt:lpstr>   Conflictos en la separación o Divorcio</vt:lpstr>
      <vt:lpstr>  ¿Qué Posición adopta el niño?</vt:lpstr>
      <vt:lpstr>  Factores protectores </vt:lpstr>
      <vt:lpstr>   HABILIDADES PARENTALES </vt:lpstr>
      <vt:lpstr>Presentación de PowerPoint</vt:lpstr>
      <vt:lpstr> Cómo puede el colegio colaborar? </vt:lpstr>
      <vt:lpstr>   Cómo puede el colegio colaborar?</vt:lpstr>
      <vt:lpstr>  Cuando derivar?</vt:lpstr>
      <vt:lpstr> A considerar…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Carla Rammsy</dc:creator>
  <cp:lastModifiedBy>Andrea Stutman</cp:lastModifiedBy>
  <cp:revision>61</cp:revision>
  <dcterms:created xsi:type="dcterms:W3CDTF">2016-05-27T18:33:12Z</dcterms:created>
  <dcterms:modified xsi:type="dcterms:W3CDTF">2016-06-25T17:55:46Z</dcterms:modified>
</cp:coreProperties>
</file>