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6092-8F89-FB4F-858D-FF65461F22DB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2FE0-D642-C044-8E97-CCE649D39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7289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sz="11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s-ES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66041" lvl="0" indent="0" rtl="0">
              <a:spcBef>
                <a:spcPts val="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lang="es-ES"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65176" lvl="0" indent="-192785" rtl="0">
              <a:spcBef>
                <a:spcPts val="25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45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6576" marR="0" lvl="0" indent="-11176" algn="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  <a:defRPr sz="20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None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78766F"/>
              </a:buClr>
              <a:buSzPct val="100000"/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  <a:defRPr sz="1800" b="0" i="0" u="none" strike="noStrike" cap="none">
                <a:solidFill>
                  <a:srgbClr val="B7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33096" algn="l" rtl="0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660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62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7911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33096" algn="l" rtl="0">
              <a:spcBef>
                <a:spcPts val="25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660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62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7911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4325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751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72136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863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4325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78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751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72136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863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100000"/>
              <a:buFont typeface="Verdana"/>
              <a:buNone/>
              <a:defRPr sz="2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" marR="18288" lvl="0" indent="-5588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2057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894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85928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879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406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370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43688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609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19507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78766F"/>
              </a:buClr>
              <a:buSzPct val="100000"/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1295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1259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121919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13081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76" marR="0" lvl="0" indent="-122935" algn="l" rtl="0">
              <a:spcBef>
                <a:spcPts val="25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8640" marR="0" lvl="1" indent="-53340" algn="l" rtl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6384" marR="0" lvl="2" indent="-49783" algn="l" rtl="0">
              <a:spcBef>
                <a:spcPts val="250"/>
              </a:spcBef>
              <a:buClr>
                <a:srgbClr val="EF323E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4128" marR="0" lvl="3" indent="-50800" algn="l" rtl="0">
              <a:spcBef>
                <a:spcPts val="230"/>
              </a:spcBef>
              <a:buClr>
                <a:srgbClr val="EF323E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80160" marR="0" lvl="4" indent="-73660" algn="l" rtl="0">
              <a:spcBef>
                <a:spcPts val="250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s-ES" sz="1000" b="0" i="0" u="none" strike="noStrike" cap="none">
              <a:solidFill>
                <a:srgbClr val="A5A29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marL="0" marR="0" lvl="0" indent="-285750" algn="r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</a:pPr>
            <a:r>
              <a:rPr lang="es-ES" sz="45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Talleres para padres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34768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27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s-ES" sz="20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EYS International School Nido de Aguilas</a:t>
            </a:r>
          </a:p>
          <a:p>
            <a:pPr marL="36576" marR="0" lvl="0" indent="-1127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" marR="0" lvl="0" indent="-1127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" marR="0" lvl="0" indent="-1127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" marR="0" lvl="0" indent="-1127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" marR="0" lvl="0" indent="-112776" algn="r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s-ES"/>
              <a:t>Ps. </a:t>
            </a:r>
            <a:r>
              <a:rPr lang="es-ES" sz="20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Valentina Muñoz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5740" algn="l" rtl="0">
              <a:spcBef>
                <a:spcPts val="0"/>
              </a:spcBef>
              <a:buClr>
                <a:srgbClr val="FF8C3C"/>
              </a:buClr>
              <a:buSzPct val="101250"/>
              <a:buFont typeface="Verdana"/>
              <a:buNone/>
            </a:pPr>
            <a:r>
              <a:rPr lang="es-ES" sz="3240"/>
              <a:t>R</a:t>
            </a:r>
            <a:r>
              <a:rPr lang="es-ES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elación padres-colegio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Relación que nace cuando el niño entra al colegio.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/>
          </a:p>
          <a:p>
            <a:pPr marL="265176" marR="0" lvl="0" indent="-265176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s-ES" sz="2380"/>
              <a:t>L</a:t>
            </a: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relación padres-colegio puede proveer un modelo importante y significativo.</a:t>
            </a:r>
          </a:p>
          <a:p>
            <a:pPr marL="0" marR="0" lvl="0" indent="0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380"/>
          </a:p>
          <a:p>
            <a:pPr marL="265176" marR="0" lvl="0" indent="-265176" algn="l" rtl="0">
              <a:lnSpc>
                <a:spcPct val="8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s-ES" sz="2380"/>
              <a:t>L</a:t>
            </a: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padres no solo son los primeros profesores de los niños, sino que también son sus mejores protectores.</a:t>
            </a:r>
          </a:p>
          <a:p>
            <a:pPr marL="265176" marR="0" lvl="0" indent="-386080" algn="l" rtl="0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79333"/>
              <a:buFont typeface="Noto Sans Symbols"/>
              <a:buNone/>
            </a:pP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</a:pPr>
            <a:r>
              <a:rPr lang="es-ES"/>
              <a:t>Importancia padres-colegio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mejores ambientes son creados cuando los padres y el sistema educacional tienen buena comunicación, trabajando en conjunto por el niño/a.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80"/>
          </a:p>
          <a:p>
            <a:pPr marL="265176" marR="0" lvl="0" indent="-26517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333"/>
              <a:buFont typeface="Noto Sans Symbols"/>
              <a:buChar char="●"/>
            </a:pPr>
            <a:r>
              <a:rPr lang="es-ES" sz="2380"/>
              <a:t>L</a:t>
            </a:r>
            <a:r>
              <a:rPr lang="es-ES" sz="238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os niños no son capaces de compartimentalizar lo que pasa en el colegio y lo que pasa en la casa</a:t>
            </a:r>
            <a:r>
              <a:rPr lang="es-ES" sz="2380"/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None/>
            </a:pPr>
            <a:endParaRPr sz="2380"/>
          </a:p>
          <a:p>
            <a:pPr marL="265176" marR="0" lvl="0" indent="-265176" algn="l" rtl="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79333"/>
              <a:buFont typeface="Noto Sans Symbols"/>
              <a:buNone/>
            </a:pPr>
            <a:endParaRPr sz="238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Picture 1" descr="Screen Shot 2017-11-06 at 2.1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470" y="3077034"/>
            <a:ext cx="2669627" cy="2467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</a:pPr>
            <a:endParaRPr sz="3600" b="1" i="0" u="none" strike="noStrike" cap="non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dirty="0"/>
              <a:t>M</a:t>
            </a:r>
            <a:r>
              <a:rPr lang="es-E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ás allá de la cultura del hogar, el ingreso al colegio implica la necesidad de adaptación a un nuevo entorno y muchas veces a nuevas expectativas.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s-E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Puntos de conflicto</a:t>
            </a:r>
            <a:r>
              <a:rPr lang="es-ES" sz="24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2" indent="-205740">
              <a:buClr>
                <a:schemeClr val="accent1"/>
              </a:buClr>
              <a:buFont typeface="Verdana"/>
              <a:buChar char="◦"/>
            </a:pPr>
            <a:r>
              <a:rPr lang="es-E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Surgen 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nuevas </a:t>
            </a:r>
            <a:r>
              <a:rPr lang="es-E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necesidades</a:t>
            </a:r>
          </a:p>
          <a:p>
            <a:pPr lvl="2" indent="-205740">
              <a:buClr>
                <a:schemeClr val="accent1"/>
              </a:buClr>
              <a:buFont typeface="Verdana"/>
              <a:buChar char="◦"/>
            </a:pPr>
            <a:r>
              <a:rPr lang="es-ES" sz="2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Expectativas contradictorias</a:t>
            </a:r>
          </a:p>
          <a:p>
            <a:pPr lvl="2" indent="-205740">
              <a:buClr>
                <a:schemeClr val="accent1"/>
              </a:buClr>
              <a:buFont typeface="Verdana"/>
              <a:buChar char="◦"/>
            </a:pPr>
            <a:r>
              <a:rPr lang="es-ES" sz="2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E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primer sistema que da cuenta de necesidades de los hijos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b="1"/>
          </a:p>
          <a:p>
            <a:pPr marL="265176" marR="0" lvl="0" indent="-26517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2800" b="1" i="0" u="none" strike="noStrike" cap="none">
                <a:solidFill>
                  <a:schemeClr val="dk1"/>
                </a:solidFill>
              </a:rPr>
              <a:t>Los niños que se adaptan al colegio y tienen una transición exitosa, lo hacen con el apoyo de los adultos importantes en sus vidas.</a:t>
            </a:r>
          </a:p>
        </p:txBody>
      </p:sp>
      <p:pic>
        <p:nvPicPr>
          <p:cNvPr id="2" name="Picture 1" descr="Screen Shot 2017-11-06 at 2.1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85" y="2790558"/>
            <a:ext cx="3681001" cy="3099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05740" algn="l" rtl="0">
              <a:spcBef>
                <a:spcPts val="0"/>
              </a:spcBef>
              <a:buClr>
                <a:srgbClr val="FF8C3C"/>
              </a:buClr>
              <a:buSzPct val="101250"/>
              <a:buFont typeface="Verdana"/>
              <a:buNone/>
            </a:pPr>
            <a:r>
              <a:rPr lang="es-ES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Necesidad de involucrar a familias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Importancia de la coherencia y </a:t>
            </a:r>
            <a:r>
              <a:rPr lang="es-ES"/>
              <a:t>participación</a:t>
            </a: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colegio-familia</a:t>
            </a:r>
          </a:p>
          <a:p>
            <a:pPr marL="265176" marR="0" lvl="0" indent="-26517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76" marR="0" lvl="0" indent="-26517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trabajar en una línea y con el mismo objetivo </a:t>
            </a:r>
            <a:r>
              <a:rPr lang="es-ES"/>
              <a:t>y </a:t>
            </a: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</a:t>
            </a:r>
            <a:r>
              <a:rPr lang="es-ES"/>
              <a:t>área</a:t>
            </a: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preescolar </a:t>
            </a:r>
            <a:r>
              <a:rPr lang="es-ES"/>
              <a:t>involucra</a:t>
            </a:r>
            <a:r>
              <a:rPr lang="es-E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 los padres a través de:</a:t>
            </a:r>
          </a:p>
          <a:p>
            <a:pPr marL="548640" marR="0" lvl="1" indent="-20574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Talleres</a:t>
            </a:r>
          </a:p>
          <a:p>
            <a:pPr marL="548640" marR="0" lvl="1" indent="-20574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Participación activa en decisiones</a:t>
            </a:r>
          </a:p>
          <a:p>
            <a:pPr marL="548640" marR="0" lvl="1" indent="-20574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Política de puertas abiertas</a:t>
            </a:r>
          </a:p>
          <a:p>
            <a:pPr marL="548640" marR="0" lvl="1" indent="-205740" algn="l" rtl="0">
              <a:lnSpc>
                <a:spcPct val="90000"/>
              </a:lnSpc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s-E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Reuniones con profesores/counselor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temas de los talleres surgen a raíz de la consideración de</a:t>
            </a:r>
            <a:r>
              <a:rPr lang="es-ES" sz="2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1" indent="-265176">
              <a:spcBef>
                <a:spcPts val="0"/>
              </a:spcBef>
              <a:buSzPct val="80000"/>
              <a:buFont typeface="Noto Sans Symbols"/>
              <a:buChar char="●"/>
            </a:pPr>
            <a:r>
              <a:rPr lang="es-ES" dirty="0" smtClean="0"/>
              <a:t>La</a:t>
            </a:r>
            <a:r>
              <a:rPr lang="es-ES" b="0" i="0" u="none" strike="noStrike" cap="none" dirty="0" smtClean="0">
                <a:solidFill>
                  <a:schemeClr val="dk1"/>
                </a:solidFill>
                <a:sym typeface="Verdana"/>
              </a:rPr>
              <a:t> </a:t>
            </a:r>
            <a:r>
              <a:rPr lang="es-ES" b="0" i="0" u="none" strike="noStrike" cap="none" dirty="0">
                <a:solidFill>
                  <a:schemeClr val="dk1"/>
                </a:solidFill>
                <a:sym typeface="Verdana"/>
              </a:rPr>
              <a:t>etapa </a:t>
            </a:r>
            <a:r>
              <a:rPr lang="es-ES" b="0" i="0" u="none" strike="noStrike" cap="none" dirty="0" smtClean="0">
                <a:solidFill>
                  <a:schemeClr val="dk1"/>
                </a:solidFill>
                <a:sym typeface="Verdana"/>
              </a:rPr>
              <a:t>evolutiva</a:t>
            </a:r>
          </a:p>
          <a:p>
            <a:pPr lvl="1" indent="-265176">
              <a:spcBef>
                <a:spcPts val="0"/>
              </a:spcBef>
              <a:buSzPct val="80000"/>
              <a:buFont typeface="Noto Sans Symbols"/>
              <a:buChar char="●"/>
            </a:pPr>
            <a:r>
              <a:rPr lang="es-ES" b="0" i="0" u="none" strike="noStrike" cap="none" dirty="0" smtClean="0">
                <a:solidFill>
                  <a:schemeClr val="dk1"/>
                </a:solidFill>
                <a:sym typeface="Verdana"/>
              </a:rPr>
              <a:t>Padres </a:t>
            </a:r>
            <a:r>
              <a:rPr lang="es-ES" b="0" i="0" u="none" strike="noStrike" cap="none" dirty="0">
                <a:solidFill>
                  <a:schemeClr val="dk1"/>
                </a:solidFill>
                <a:sym typeface="Verdana"/>
              </a:rPr>
              <a:t>que por primera vez se </a:t>
            </a:r>
            <a:r>
              <a:rPr lang="es-ES" dirty="0"/>
              <a:t>están</a:t>
            </a:r>
            <a:r>
              <a:rPr lang="es-ES" b="0" i="0" u="none" strike="noStrike" cap="none" dirty="0">
                <a:solidFill>
                  <a:schemeClr val="dk1"/>
                </a:solidFill>
                <a:sym typeface="Verdana"/>
              </a:rPr>
              <a:t> relacionando con una institución </a:t>
            </a:r>
            <a:r>
              <a:rPr lang="es-ES" b="0" i="0" u="none" strike="noStrike" cap="none" dirty="0" smtClean="0">
                <a:solidFill>
                  <a:schemeClr val="dk1"/>
                </a:solidFill>
                <a:sym typeface="Verdana"/>
              </a:rPr>
              <a:t>externa</a:t>
            </a:r>
          </a:p>
          <a:p>
            <a:pPr lvl="1" indent="-265176">
              <a:spcBef>
                <a:spcPts val="0"/>
              </a:spcBef>
              <a:buSzPct val="80000"/>
              <a:buFont typeface="Noto Sans Symbols"/>
              <a:buChar char="●"/>
            </a:pPr>
            <a:r>
              <a:rPr lang="es-ES" dirty="0" smtClean="0"/>
              <a:t>Características </a:t>
            </a:r>
            <a:r>
              <a:rPr lang="es-ES" dirty="0"/>
              <a:t>del grupo de alumnos</a:t>
            </a:r>
            <a:r>
              <a:rPr lang="es-ES" b="0" i="0" u="none" strike="noStrike" cap="none" dirty="0">
                <a:solidFill>
                  <a:schemeClr val="dk1"/>
                </a:solidFill>
                <a:sym typeface="Verdana"/>
              </a:rPr>
              <a:t> del sistema educacional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rgbClr val="FF8C3C"/>
              </a:buClr>
              <a:buSzPct val="100000"/>
              <a:buFont typeface="Verdana"/>
              <a:buNone/>
            </a:pPr>
            <a:r>
              <a:rPr lang="es-ES"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Talleres para padres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265176" marR="0" lvl="0" indent="-26517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692"/>
              <a:buFont typeface="Noto Sans Symbols"/>
              <a:buChar char="●"/>
            </a:pPr>
            <a:r>
              <a:rPr lang="es-ES" sz="259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 equipo de liderazgo de EYS toma la decisión de realizar los siguientes talleres a lo largo del año: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Bienvenidos a Chile (Din</a:t>
            </a:r>
            <a:r>
              <a:rPr lang="es-ES" sz="2220"/>
              <a:t>á</a:t>
            </a: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mica grupal)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Etapas </a:t>
            </a:r>
            <a:r>
              <a:rPr lang="es-ES" sz="2220"/>
              <a:t>e</a:t>
            </a: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volutivas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Disciplina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Abuso sexual (Externo)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Taller de habilidades parentales (Active Parenting)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Bullying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Char char="◦"/>
            </a:pPr>
            <a:r>
              <a:rPr lang="es-ES" sz="222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Transiciones</a:t>
            </a: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None/>
            </a:pPr>
            <a:endParaRPr sz="22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None/>
            </a:pPr>
            <a:endParaRPr sz="22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1" indent="-2057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909"/>
              <a:buFont typeface="Verdana"/>
              <a:buNone/>
            </a:pPr>
            <a:endParaRPr sz="22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48640" marR="0" lvl="1" indent="-205740" algn="l" rtl="0">
              <a:spcBef>
                <a:spcPts val="250"/>
              </a:spcBef>
              <a:buClr>
                <a:schemeClr val="accent1"/>
              </a:buClr>
              <a:buSzPct val="100909"/>
              <a:buFont typeface="Verdana"/>
              <a:buNone/>
            </a:pPr>
            <a:endParaRPr sz="222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4000" cy="1051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Conclusiones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502925" y="530350"/>
            <a:ext cx="8184000" cy="336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/>
              <a:t>Relación padres-colegio permite:</a:t>
            </a:r>
          </a:p>
          <a:p>
            <a:pPr marL="457200" lvl="0" indent="-358140" rtl="0">
              <a:spcBef>
                <a:spcPts val="0"/>
              </a:spcBef>
              <a:buSzPct val="78461"/>
            </a:pPr>
            <a:r>
              <a:rPr lang="es-ES" sz="2600"/>
              <a:t>Padres toman responsabilidad por la creación de un ambiente que favorezca el aprendizaje y el desarrollo de los niños.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600"/>
          </a:p>
          <a:p>
            <a:pPr marL="457200" lvl="0" indent="-358140" rtl="0">
              <a:spcBef>
                <a:spcPts val="0"/>
              </a:spcBef>
              <a:buSzPct val="78461"/>
            </a:pPr>
            <a:r>
              <a:rPr lang="es-ES" sz="2600"/>
              <a:t>Disminuye la brecha hogar-colegio: cuanto más apoyados se sientan los estudiantes, menos ansiedad.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600"/>
          </a:p>
          <a:p>
            <a:pPr marL="457200" lvl="0" indent="-358140" rtl="0">
              <a:spcBef>
                <a:spcPts val="0"/>
              </a:spcBef>
              <a:buSzPct val="78461"/>
            </a:pPr>
            <a:r>
              <a:rPr lang="es-ES" sz="2600"/>
              <a:t>Es esencial el apoyo de los padres para que los niños tengan una adaptación exitosa.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pect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380</Words>
  <Application>Microsoft Macintosh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Aspect</vt:lpstr>
      <vt:lpstr>Talleres para padres</vt:lpstr>
      <vt:lpstr>Relación padres-colegio</vt:lpstr>
      <vt:lpstr>Importancia padres-colegio</vt:lpstr>
      <vt:lpstr>PowerPoint Presentation</vt:lpstr>
      <vt:lpstr>PowerPoint Presentation</vt:lpstr>
      <vt:lpstr>Necesidad de involucrar a familias</vt:lpstr>
      <vt:lpstr>PowerPoint Presentation</vt:lpstr>
      <vt:lpstr>Talleres para padres</vt:lpstr>
      <vt:lpstr>Conclusiones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para padres</dc:title>
  <cp:lastModifiedBy>Valentina</cp:lastModifiedBy>
  <cp:revision>2</cp:revision>
  <dcterms:modified xsi:type="dcterms:W3CDTF">2017-11-06T17:28:25Z</dcterms:modified>
</cp:coreProperties>
</file>